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93" r:id="rId7"/>
    <p:sldId id="262" r:id="rId8"/>
    <p:sldId id="263" r:id="rId9"/>
    <p:sldId id="264" r:id="rId10"/>
    <p:sldId id="265" r:id="rId11"/>
    <p:sldId id="29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95" r:id="rId29"/>
    <p:sldId id="283" r:id="rId30"/>
    <p:sldId id="284" r:id="rId31"/>
    <p:sldId id="285" r:id="rId32"/>
    <p:sldId id="287" r:id="rId33"/>
    <p:sldId id="296" r:id="rId34"/>
    <p:sldId id="288" r:id="rId35"/>
    <p:sldId id="289" r:id="rId36"/>
    <p:sldId id="290" r:id="rId37"/>
    <p:sldId id="291" r:id="rId38"/>
    <p:sldId id="297" r:id="rId39"/>
    <p:sldId id="292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CDE0-B939-4F66-B3DD-D6A3A3136951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A485-9569-477A-961C-59DFA1FF6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75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CDE0-B939-4F66-B3DD-D6A3A3136951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A485-9569-477A-961C-59DFA1FF6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1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FF0ACDE0-B939-4F66-B3DD-D6A3A3136951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B683A485-9569-477A-961C-59DFA1FF6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CDE0-B939-4F66-B3DD-D6A3A3136951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A485-9569-477A-961C-59DFA1FF6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5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0ACDE0-B939-4F66-B3DD-D6A3A3136951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83A485-9569-477A-961C-59DFA1FF6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63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CDE0-B939-4F66-B3DD-D6A3A3136951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A485-9569-477A-961C-59DFA1FF6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6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CDE0-B939-4F66-B3DD-D6A3A3136951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A485-9569-477A-961C-59DFA1FF6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58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CDE0-B939-4F66-B3DD-D6A3A3136951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A485-9569-477A-961C-59DFA1FF6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5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CDE0-B939-4F66-B3DD-D6A3A3136951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A485-9569-477A-961C-59DFA1FF6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5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CDE0-B939-4F66-B3DD-D6A3A3136951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A485-9569-477A-961C-59DFA1FF6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CDE0-B939-4F66-B3DD-D6A3A3136951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A485-9569-477A-961C-59DFA1FF6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4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F0ACDE0-B939-4F66-B3DD-D6A3A3136951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B683A485-9569-477A-961C-59DFA1FF6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85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0159" y="-2"/>
            <a:ext cx="9457509" cy="180267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Lucy C. Laney Homecoming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49" y="5938856"/>
            <a:ext cx="11207930" cy="78852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 and Parent Meeting 2023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902" y="1397725"/>
            <a:ext cx="3122021" cy="429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4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131" y="2166364"/>
            <a:ext cx="11756572" cy="1739347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Homecoming Parade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Requirements</a:t>
            </a:r>
          </a:p>
        </p:txBody>
      </p:sp>
    </p:spTree>
    <p:extLst>
      <p:ext uri="{BB962C8B-B14F-4D97-AF65-F5344CB8AC3E}">
        <p14:creationId xmlns:p14="http://schemas.microsoft.com/office/powerpoint/2010/main" val="816345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284176"/>
            <a:ext cx="11547566" cy="150876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Homecoming Parade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6" y="1845734"/>
            <a:ext cx="11952513" cy="481632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500" dirty="0">
                <a:solidFill>
                  <a:schemeClr val="tx1">
                    <a:lumMod val="75000"/>
                  </a:schemeClr>
                </a:solidFill>
              </a:rPr>
              <a:t>Parade is on </a:t>
            </a:r>
            <a:r>
              <a:rPr 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Saturday, October 21</a:t>
            </a:r>
            <a:r>
              <a:rPr lang="en-US" sz="35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10 am</a:t>
            </a:r>
            <a:r>
              <a:rPr lang="en-US" sz="3500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500" dirty="0">
                <a:solidFill>
                  <a:schemeClr val="tx1">
                    <a:lumMod val="75000"/>
                  </a:schemeClr>
                </a:solidFill>
              </a:rPr>
              <a:t>All court members (</a:t>
            </a:r>
            <a:r>
              <a:rPr lang="en-US" sz="3500" i="1" dirty="0">
                <a:solidFill>
                  <a:schemeClr val="tx1">
                    <a:lumMod val="75000"/>
                  </a:schemeClr>
                </a:solidFill>
              </a:rPr>
              <a:t>Class Kings/Queens, Club Kings/Queens, Escorts, Homecoming King/Queen Candidates, Miss Laney, and Mr. Wildcat</a:t>
            </a:r>
            <a:r>
              <a:rPr lang="en-US" sz="3500" dirty="0">
                <a:solidFill>
                  <a:schemeClr val="tx1">
                    <a:lumMod val="75000"/>
                  </a:schemeClr>
                </a:solidFill>
              </a:rPr>
              <a:t>) need to report to the parade grounds by </a:t>
            </a:r>
            <a:r>
              <a:rPr lang="en-US" sz="3500" b="1" dirty="0">
                <a:solidFill>
                  <a:srgbClr val="FF0000"/>
                </a:solidFill>
              </a:rPr>
              <a:t>8:30 am</a:t>
            </a:r>
            <a:r>
              <a:rPr lang="en-US" sz="3500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500" dirty="0">
                <a:solidFill>
                  <a:schemeClr val="tx1">
                    <a:lumMod val="75000"/>
                  </a:schemeClr>
                </a:solidFill>
              </a:rPr>
              <a:t>If you are running for a particular club and you win, you are 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</a:rPr>
              <a:t>REQUIRED</a:t>
            </a:r>
            <a:r>
              <a:rPr lang="en-US" sz="3500" dirty="0">
                <a:solidFill>
                  <a:schemeClr val="tx1">
                    <a:lumMod val="75000"/>
                  </a:schemeClr>
                </a:solidFill>
              </a:rPr>
              <a:t> to participate in the parade.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500" dirty="0">
                <a:solidFill>
                  <a:schemeClr val="tx1">
                    <a:lumMod val="75000"/>
                  </a:schemeClr>
                </a:solidFill>
              </a:rPr>
              <a:t>Participants may choose to ride in a convertible, stand in a sun roof, or in a truck bed. 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</a:rPr>
              <a:t>No participant will be allowed to ride on the hood of a vehicle! School signs are provided!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500" dirty="0">
                <a:solidFill>
                  <a:schemeClr val="tx1">
                    <a:lumMod val="75000"/>
                  </a:schemeClr>
                </a:solidFill>
              </a:rPr>
              <a:t>You may throw candy out to parade attendees. Be sure to bring enough for the entire route!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521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284176"/>
            <a:ext cx="11547566" cy="150876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Homecoming Parade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6" y="1845734"/>
            <a:ext cx="11952513" cy="481632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A Float will be used for Miss Laney/Mr. Wildcat.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Floats are for Class Kings/Queens.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Homecoming King/Queen Candidates will need to provide their own vehicle (</a:t>
            </a:r>
            <a:r>
              <a:rPr lang="en-US" sz="3600" i="1" dirty="0">
                <a:solidFill>
                  <a:schemeClr val="tx1">
                    <a:lumMod val="75000"/>
                  </a:schemeClr>
                </a:solidFill>
              </a:rPr>
              <a:t>convertible, sun roof, or truck bed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Parade participants will not be allowed to come off the float, carriage, or vehicle. Participants </a:t>
            </a:r>
            <a:r>
              <a:rPr lang="en-US" sz="3600" b="1" dirty="0">
                <a:solidFill>
                  <a:srgbClr val="FF0000"/>
                </a:solidFill>
              </a:rPr>
              <a:t>MUST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 remain in place due safety reasons!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Parade participants will not be allowed to change their shoes or clothes for the duration of the parade.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603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1900849"/>
            <a:ext cx="11926389" cy="2319867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Miss Laney &amp; </a:t>
            </a:r>
            <a:b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</a:b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Mr. Wildcat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6383" y="4182145"/>
            <a:ext cx="6402467" cy="153246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Requirements </a:t>
            </a:r>
          </a:p>
        </p:txBody>
      </p:sp>
    </p:spTree>
    <p:extLst>
      <p:ext uri="{BB962C8B-B14F-4D97-AF65-F5344CB8AC3E}">
        <p14:creationId xmlns:p14="http://schemas.microsoft.com/office/powerpoint/2010/main" val="81822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9305"/>
            <a:ext cx="12192000" cy="15456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Miss Laney/Mr. Wildcat Candidates </a:t>
            </a:r>
            <a:b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</a:b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Estimated Total Cost</a:t>
            </a:r>
            <a:endParaRPr lang="en-US" dirty="0">
              <a:latin typeface="Elephant" panose="020209040905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5943" y="1975127"/>
            <a:ext cx="11808823" cy="47858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tx1">
                    <a:lumMod val="75000"/>
                  </a:schemeClr>
                </a:solidFill>
              </a:rPr>
              <a:t>Application Fee: </a:t>
            </a:r>
            <a:r>
              <a:rPr lang="en-US" sz="4000" b="1" dirty="0">
                <a:solidFill>
                  <a:srgbClr val="FF0000"/>
                </a:solidFill>
              </a:rPr>
              <a:t>$10.00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Paid to the Appointed Chairperson (see packet).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200" dirty="0">
                <a:solidFill>
                  <a:schemeClr val="tx1">
                    <a:lumMod val="75000"/>
                  </a:schemeClr>
                </a:solidFill>
              </a:rPr>
              <a:t>HC Committee will cover the costs for: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Crowns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Sashes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Flowers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" t="10030" r="9786"/>
          <a:stretch/>
        </p:blipFill>
        <p:spPr>
          <a:xfrm>
            <a:off x="8716492" y="4101329"/>
            <a:ext cx="3475508" cy="27566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0" r="3369"/>
          <a:stretch/>
        </p:blipFill>
        <p:spPr>
          <a:xfrm>
            <a:off x="4045669" y="4290184"/>
            <a:ext cx="4100661" cy="256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49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74" y="284176"/>
            <a:ext cx="11364686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Academic &amp; Discipline </a:t>
            </a:r>
            <a:b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</a:b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Expectations</a:t>
            </a:r>
            <a:endParaRPr lang="en-US" sz="6000" dirty="0">
              <a:latin typeface="Elephant" panose="020209040905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43691" y="2011680"/>
            <a:ext cx="5816533" cy="484632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100" b="1" dirty="0"/>
              <a:t>Each candidate must be in good academic standing: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100" dirty="0"/>
              <a:t>Cumulative grade point average of </a:t>
            </a:r>
            <a:r>
              <a:rPr lang="en-US" sz="3100" b="1" dirty="0">
                <a:solidFill>
                  <a:srgbClr val="FF0000"/>
                </a:solidFill>
              </a:rPr>
              <a:t>90</a:t>
            </a:r>
            <a:r>
              <a:rPr lang="en-US" sz="3100" dirty="0"/>
              <a:t> or above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100" dirty="0"/>
              <a:t>On track for graduation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100" dirty="0"/>
              <a:t>18 credits and be labeled a Senior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dirty="0"/>
              <a:t>Must have 3 letters of recommendation (see attached forms)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dirty="0"/>
              <a:t>3 consecutive years completed at Lucy C. Laney High School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dirty="0"/>
              <a:t>Must write and present original speech</a:t>
            </a:r>
            <a:endParaRPr lang="en-US" sz="1800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300" dirty="0"/>
              <a:t>Speech topic: </a:t>
            </a:r>
            <a:r>
              <a:rPr lang="en-US" sz="2300" b="1" dirty="0"/>
              <a:t>“If Elected Miss Laney/Mr. Wildcat 2023-2024, I will serve my school and community by….</a:t>
            </a:r>
            <a:r>
              <a:rPr lang="en-US" sz="2300" dirty="0"/>
              <a:t> </a:t>
            </a:r>
            <a:endParaRPr lang="en-US" sz="1400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300" dirty="0"/>
              <a:t>Speech should not exceed one typed page.</a:t>
            </a:r>
            <a:endParaRPr lang="en-US" sz="1400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300" dirty="0"/>
              <a:t>A copy of your speech must be submitted for approval to Mrs. Corley-Holmes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960224" y="2011680"/>
            <a:ext cx="6096793" cy="484632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b="1" dirty="0"/>
              <a:t>Each candidate must have a good discipline record:</a:t>
            </a:r>
            <a:endParaRPr lang="en-US" sz="23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600" dirty="0"/>
              <a:t>No major infractions:</a:t>
            </a:r>
            <a:endParaRPr lang="en-US" sz="2100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600" dirty="0"/>
              <a:t>Major infractions include but are not limited to:</a:t>
            </a:r>
            <a:endParaRPr lang="en-US" sz="2100" dirty="0"/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300" dirty="0"/>
              <a:t>Any behavior that could result in suspension, expulsion, or the involvement of law enforcement.</a:t>
            </a:r>
            <a:endParaRPr lang="en-US" sz="1400" dirty="0"/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300" dirty="0"/>
              <a:t>Possession of a dangerous weapon.</a:t>
            </a:r>
            <a:endParaRPr lang="en-US" sz="1400" dirty="0"/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300" dirty="0"/>
              <a:t>Gang related activity.</a:t>
            </a:r>
            <a:endParaRPr lang="en-US" sz="1400" dirty="0"/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300" dirty="0"/>
              <a:t>Disruptive behavior.</a:t>
            </a:r>
            <a:endParaRPr lang="en-US" sz="1400" dirty="0"/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300" dirty="0"/>
              <a:t>Defacing or injuring school property.</a:t>
            </a:r>
            <a:endParaRPr lang="en-US" sz="1400" dirty="0"/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300" dirty="0"/>
              <a:t>Harassment, bullying. Cyber-bullying, hazing, and retaliation.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600" dirty="0"/>
              <a:t>No more than </a:t>
            </a:r>
            <a:r>
              <a:rPr lang="en-US" sz="3600" b="1" dirty="0">
                <a:solidFill>
                  <a:srgbClr val="FF0000"/>
                </a:solidFill>
              </a:rPr>
              <a:t>3</a:t>
            </a:r>
            <a:r>
              <a:rPr lang="en-US" sz="3600" dirty="0"/>
              <a:t> Unexcused absences No more than </a:t>
            </a:r>
            <a:r>
              <a:rPr lang="en-US" sz="3600" b="1" dirty="0">
                <a:solidFill>
                  <a:srgbClr val="FF0000"/>
                </a:solidFill>
              </a:rPr>
              <a:t>5</a:t>
            </a:r>
            <a:r>
              <a:rPr lang="en-US" sz="3600" dirty="0"/>
              <a:t> </a:t>
            </a:r>
            <a:r>
              <a:rPr lang="en-US" sz="3600" dirty="0" err="1"/>
              <a:t>tardies</a:t>
            </a:r>
            <a:r>
              <a:rPr lang="en-US" sz="3600" dirty="0"/>
              <a:t> after September 11, 2023 </a:t>
            </a:r>
            <a:endParaRPr lang="en-US" sz="2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428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4" y="222070"/>
            <a:ext cx="11704319" cy="154472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Miss Laney </a:t>
            </a:r>
            <a:b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</a:b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Candidates Attire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1936609"/>
            <a:ext cx="8921930" cy="489724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900" b="1" dirty="0">
                <a:solidFill>
                  <a:srgbClr val="FF0000"/>
                </a:solidFill>
              </a:rPr>
              <a:t>Attire for HC game: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500" dirty="0">
                <a:solidFill>
                  <a:schemeClr val="tx1">
                    <a:lumMod val="75000"/>
                  </a:schemeClr>
                </a:solidFill>
              </a:rPr>
              <a:t>Candidates are required to wear a red pant suit with a white shirt.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500" dirty="0">
                <a:solidFill>
                  <a:schemeClr val="tx1">
                    <a:lumMod val="75000"/>
                  </a:schemeClr>
                </a:solidFill>
              </a:rPr>
              <a:t>No low or plunging neckline.</a:t>
            </a:r>
            <a:endParaRPr lang="en-US" sz="30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900" b="1" dirty="0">
                <a:solidFill>
                  <a:srgbClr val="FF0000"/>
                </a:solidFill>
              </a:rPr>
              <a:t>Attire for Parade and Coronation: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chemeClr val="tx1">
                    <a:lumMod val="75000"/>
                  </a:schemeClr>
                </a:solidFill>
              </a:rPr>
              <a:t>The gown must be an </a:t>
            </a:r>
            <a:r>
              <a:rPr lang="en-US" sz="3000" b="1" dirty="0">
                <a:solidFill>
                  <a:schemeClr val="tx1">
                    <a:lumMod val="75000"/>
                  </a:schemeClr>
                </a:solidFill>
              </a:rPr>
              <a:t>All White</a:t>
            </a:r>
            <a:r>
              <a:rPr lang="en-US" sz="3000" dirty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3000" b="1" dirty="0">
                <a:solidFill>
                  <a:schemeClr val="tx1">
                    <a:lumMod val="75000"/>
                  </a:schemeClr>
                </a:solidFill>
              </a:rPr>
              <a:t>full-length formal ball gown</a:t>
            </a:r>
            <a:r>
              <a:rPr lang="en-US" sz="3000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chemeClr val="tx1">
                    <a:lumMod val="75000"/>
                  </a:schemeClr>
                </a:solidFill>
              </a:rPr>
              <a:t>Low or plunging neckline or the back out is Not Permissible.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chemeClr val="tx1">
                    <a:lumMod val="75000"/>
                  </a:schemeClr>
                </a:solidFill>
              </a:rPr>
              <a:t>A strapless or spaghetti strap gown is permitted which covers the back entirely.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chemeClr val="tx1">
                    <a:lumMod val="75000"/>
                  </a:schemeClr>
                </a:solidFill>
              </a:rPr>
              <a:t>The gown cannot have a train or a train that is bustled.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b="1" dirty="0">
                <a:solidFill>
                  <a:srgbClr val="FF0000"/>
                </a:solidFill>
              </a:rPr>
              <a:t>Dresses need to be physically seen by Ms. Briscoe on or before October 12</a:t>
            </a:r>
            <a:r>
              <a:rPr lang="en-US" sz="3000" b="1" baseline="30000" dirty="0">
                <a:solidFill>
                  <a:srgbClr val="FF0000"/>
                </a:solidFill>
              </a:rPr>
              <a:t>th</a:t>
            </a:r>
            <a:r>
              <a:rPr lang="en-US" sz="3000" b="1" dirty="0">
                <a:solidFill>
                  <a:srgbClr val="FF0000"/>
                </a:solidFill>
              </a:rPr>
              <a:t>!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3" t="31788" r="32337" b="7830"/>
          <a:stretch/>
        </p:blipFill>
        <p:spPr>
          <a:xfrm>
            <a:off x="9995836" y="1936609"/>
            <a:ext cx="2035056" cy="2717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9" t="32520" r="28670" b="23965"/>
          <a:stretch/>
        </p:blipFill>
        <p:spPr>
          <a:xfrm rot="16200000">
            <a:off x="8235728" y="4414842"/>
            <a:ext cx="2744008" cy="181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86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823" y="214743"/>
            <a:ext cx="11286308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Mr. Wildcat Candidates Attire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939635"/>
            <a:ext cx="7589520" cy="481386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FF0000"/>
                </a:solidFill>
              </a:rPr>
              <a:t>Attire for HC game: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Candidates are required to wear a grey or black suit with a white shirt. May include some red (handkerchief, bowtie, tie, etc.)*</a:t>
            </a:r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FF0000"/>
                </a:solidFill>
              </a:rPr>
              <a:t>Attire for Parade and Coronation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400" dirty="0">
                <a:solidFill>
                  <a:schemeClr val="tx1">
                    <a:lumMod val="75000"/>
                  </a:schemeClr>
                </a:solidFill>
              </a:rPr>
              <a:t>White Tuxedo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400" dirty="0">
                <a:solidFill>
                  <a:schemeClr val="tx1">
                    <a:lumMod val="75000"/>
                  </a:schemeClr>
                </a:solidFill>
              </a:rPr>
              <a:t>White Shirt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400" dirty="0">
                <a:solidFill>
                  <a:schemeClr val="tx1">
                    <a:lumMod val="75000"/>
                  </a:schemeClr>
                </a:solidFill>
              </a:rPr>
              <a:t>White Bow Tie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400" dirty="0">
                <a:solidFill>
                  <a:schemeClr val="tx1">
                    <a:lumMod val="75000"/>
                  </a:schemeClr>
                </a:solidFill>
              </a:rPr>
              <a:t>White Shoes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3" t="27143" r="33071"/>
          <a:stretch/>
        </p:blipFill>
        <p:spPr>
          <a:xfrm>
            <a:off x="7415093" y="1835132"/>
            <a:ext cx="2294965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3" t="6287" r="25281" b="3238"/>
          <a:stretch/>
        </p:blipFill>
        <p:spPr>
          <a:xfrm>
            <a:off x="9710058" y="1835132"/>
            <a:ext cx="2481942" cy="4637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0" t="14982" r="8222" b="3938"/>
          <a:stretch/>
        </p:blipFill>
        <p:spPr>
          <a:xfrm>
            <a:off x="6707777" y="4676502"/>
            <a:ext cx="1763487" cy="21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76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222069"/>
            <a:ext cx="11991703" cy="1502228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Mr. Wildcat and Miss Laney Speeches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5" y="1828800"/>
            <a:ext cx="9392198" cy="491163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Once candidates have received their approval letters via email, candidates will prepare a speech.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b="1" dirty="0">
                <a:solidFill>
                  <a:srgbClr val="FF0000"/>
                </a:solidFill>
              </a:rPr>
              <a:t>Speech practice will be on Oct 16-17 from 3:30 – 4:30.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Speeches will be presented on </a:t>
            </a:r>
            <a:r>
              <a:rPr lang="en-US" sz="2800" b="1" dirty="0">
                <a:solidFill>
                  <a:srgbClr val="FF0000"/>
                </a:solidFill>
              </a:rPr>
              <a:t>Wednesday, October 18</a:t>
            </a:r>
            <a:r>
              <a:rPr lang="en-US" sz="2800" b="1" baseline="30000" dirty="0">
                <a:solidFill>
                  <a:srgbClr val="FF0000"/>
                </a:solidFill>
              </a:rPr>
              <a:t>th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tx1">
                    <a:lumMod val="75000"/>
                  </a:schemeClr>
                </a:solidFill>
              </a:rPr>
              <a:t>We will be on Morning Activity Schedule.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Candidates should dress in Sunday best/business attire.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After the speeches, students will vote in their homerooms: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The voting window will open at during HR and will close at 12 pm.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Students can only vote one time using their school email. Any personal or outside emails will not be accepted.  </a:t>
            </a:r>
          </a:p>
        </p:txBody>
      </p:sp>
    </p:spTree>
    <p:extLst>
      <p:ext uri="{BB962C8B-B14F-4D97-AF65-F5344CB8AC3E}">
        <p14:creationId xmlns:p14="http://schemas.microsoft.com/office/powerpoint/2010/main" val="2652790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5913"/>
            <a:ext cx="5691137" cy="42720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64" y="1"/>
            <a:ext cx="6692536" cy="501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11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703" y="344985"/>
            <a:ext cx="11273245" cy="128154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Meeting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1" y="2063931"/>
            <a:ext cx="11756572" cy="4794070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v"/>
            </a:pPr>
            <a:r>
              <a:rPr lang="en-US" sz="40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of Homecoming Committee</a:t>
            </a:r>
          </a:p>
          <a:p>
            <a:pPr>
              <a:buFont typeface="Wingdings" charset="2"/>
              <a:buChar char="v"/>
            </a:pPr>
            <a:r>
              <a:rPr lang="en-US" sz="40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Process &amp; Payment Procedures</a:t>
            </a:r>
          </a:p>
          <a:p>
            <a:pPr>
              <a:buFont typeface="Wingdings" charset="2"/>
              <a:buChar char="v"/>
            </a:pPr>
            <a:r>
              <a:rPr lang="en-US" sz="40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 Laney / Mr. Wildcat  Cost &amp; Attire</a:t>
            </a:r>
          </a:p>
          <a:p>
            <a:pPr>
              <a:buFont typeface="Wingdings" charset="2"/>
              <a:buChar char="v"/>
            </a:pPr>
            <a:r>
              <a:rPr lang="en-US" sz="40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Homecoming Queen &amp; King Cost &amp; Attire</a:t>
            </a:r>
          </a:p>
          <a:p>
            <a:pPr>
              <a:buFont typeface="Wingdings" charset="2"/>
              <a:buChar char="v"/>
            </a:pPr>
            <a:r>
              <a:rPr lang="en-US" sz="40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Queens &amp; Kings Cost &amp; Attire</a:t>
            </a:r>
          </a:p>
          <a:p>
            <a:pPr>
              <a:buFont typeface="Wingdings" charset="2"/>
              <a:buChar char="v"/>
            </a:pPr>
            <a:r>
              <a:rPr lang="en-US" sz="40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Club Queens &amp; Kings/Escorts Cost &amp; Attire</a:t>
            </a:r>
          </a:p>
          <a:p>
            <a:pPr>
              <a:buFont typeface="Wingdings" charset="2"/>
              <a:buChar char="v"/>
            </a:pPr>
            <a:r>
              <a:rPr lang="en-US" sz="40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Campaigning Requirements</a:t>
            </a:r>
          </a:p>
          <a:p>
            <a:pPr>
              <a:buFont typeface="Wingdings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777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017" y="2197735"/>
            <a:ext cx="11129554" cy="1728428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Homecoming 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King &amp; Queen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83197" y="4089120"/>
            <a:ext cx="6402467" cy="153246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Requirements</a:t>
            </a:r>
          </a:p>
        </p:txBody>
      </p:sp>
    </p:spTree>
    <p:extLst>
      <p:ext uri="{BB962C8B-B14F-4D97-AF65-F5344CB8AC3E}">
        <p14:creationId xmlns:p14="http://schemas.microsoft.com/office/powerpoint/2010/main" val="3293513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9" y="244826"/>
            <a:ext cx="11874136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Homecoming King &amp; Queen Candidates 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Estimated Cost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936463"/>
            <a:ext cx="11639005" cy="484315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800" dirty="0">
                <a:solidFill>
                  <a:schemeClr val="tx1">
                    <a:lumMod val="75000"/>
                  </a:schemeClr>
                </a:solidFill>
              </a:rPr>
              <a:t>Application Fee: </a:t>
            </a:r>
            <a:r>
              <a:rPr lang="en-US" sz="4800" b="1" dirty="0">
                <a:solidFill>
                  <a:srgbClr val="FF0000"/>
                </a:solidFill>
              </a:rPr>
              <a:t>$10.00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chemeClr val="tx1">
                    <a:lumMod val="75000"/>
                  </a:schemeClr>
                </a:solidFill>
              </a:rPr>
              <a:t>Paid to the Appointed Chairperson (see packet).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800" dirty="0">
                <a:solidFill>
                  <a:schemeClr val="tx1">
                    <a:lumMod val="75000"/>
                  </a:schemeClr>
                </a:solidFill>
              </a:rPr>
              <a:t>HC Committee will cover the costs for: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chemeClr val="tx1">
                    <a:lumMod val="75000"/>
                  </a:schemeClr>
                </a:solidFill>
              </a:rPr>
              <a:t>Crowns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chemeClr val="tx1">
                    <a:lumMod val="75000"/>
                  </a:schemeClr>
                </a:solidFill>
              </a:rPr>
              <a:t>Sashes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chemeClr val="tx1">
                    <a:lumMod val="75000"/>
                  </a:schemeClr>
                </a:solidFill>
              </a:rPr>
              <a:t>Flowers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49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6" y="284176"/>
            <a:ext cx="11887200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Academic &amp; Discipline </a:t>
            </a:r>
            <a:b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</a:b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Expectations</a:t>
            </a:r>
            <a:endParaRPr lang="en-US" sz="6000" dirty="0">
              <a:latin typeface="Elephant" panose="020209040905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4502" y="1907177"/>
            <a:ext cx="5564778" cy="4807131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300" b="1" dirty="0">
                <a:solidFill>
                  <a:schemeClr val="tx1">
                    <a:lumMod val="75000"/>
                  </a:schemeClr>
                </a:solidFill>
              </a:rPr>
              <a:t>Each candidate must be in good academic standing:</a:t>
            </a:r>
            <a:endParaRPr lang="en-US" sz="3300" dirty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300" dirty="0">
                <a:solidFill>
                  <a:schemeClr val="tx1">
                    <a:lumMod val="75000"/>
                  </a:schemeClr>
                </a:solidFill>
              </a:rPr>
              <a:t>Cumulative grade point average of </a:t>
            </a:r>
            <a:r>
              <a:rPr lang="en-US" sz="3300" b="1" dirty="0">
                <a:solidFill>
                  <a:srgbClr val="FF0000"/>
                </a:solidFill>
              </a:rPr>
              <a:t>85</a:t>
            </a:r>
            <a:r>
              <a:rPr lang="en-US" sz="3300" dirty="0">
                <a:solidFill>
                  <a:schemeClr val="tx1">
                    <a:lumMod val="75000"/>
                  </a:schemeClr>
                </a:solidFill>
              </a:rPr>
              <a:t> or above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300" dirty="0">
                <a:solidFill>
                  <a:schemeClr val="tx1">
                    <a:lumMod val="75000"/>
                  </a:schemeClr>
                </a:solidFill>
              </a:rPr>
              <a:t>On track for graduation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300" dirty="0">
                <a:solidFill>
                  <a:schemeClr val="tx1">
                    <a:lumMod val="75000"/>
                  </a:schemeClr>
                </a:solidFill>
              </a:rPr>
              <a:t>Must have</a:t>
            </a:r>
            <a:r>
              <a:rPr lang="en-US" sz="33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3300" dirty="0">
                <a:solidFill>
                  <a:schemeClr val="tx1">
                    <a:lumMod val="75000"/>
                  </a:schemeClr>
                </a:solidFill>
              </a:rPr>
              <a:t>18 credits and be labeled a Senior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300" b="1" dirty="0">
                <a:solidFill>
                  <a:srgbClr val="FF0000"/>
                </a:solidFill>
              </a:rPr>
              <a:t>2</a:t>
            </a:r>
            <a:r>
              <a:rPr lang="en-US" sz="3300" dirty="0">
                <a:solidFill>
                  <a:schemeClr val="tx1">
                    <a:lumMod val="75000"/>
                  </a:schemeClr>
                </a:solidFill>
              </a:rPr>
              <a:t> years completed at Lucy C. Laney High School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300" dirty="0">
                <a:solidFill>
                  <a:schemeClr val="tx1">
                    <a:lumMod val="75000"/>
                  </a:schemeClr>
                </a:solidFill>
              </a:rPr>
              <a:t>Each approved candidate will be responsible for securing a vehicle for the parade on </a:t>
            </a:r>
            <a:r>
              <a:rPr lang="en-US" sz="3300" b="1" dirty="0">
                <a:solidFill>
                  <a:srgbClr val="FF0000"/>
                </a:solidFill>
              </a:rPr>
              <a:t>October 21</a:t>
            </a:r>
            <a:r>
              <a:rPr lang="en-US" sz="3300" b="1" baseline="30000" dirty="0">
                <a:solidFill>
                  <a:srgbClr val="FF0000"/>
                </a:solidFill>
              </a:rPr>
              <a:t>st</a:t>
            </a:r>
            <a:r>
              <a:rPr lang="en-US" sz="3300" dirty="0">
                <a:solidFill>
                  <a:schemeClr val="tx1">
                    <a:lumMod val="75000"/>
                  </a:schemeClr>
                </a:solidFill>
              </a:rPr>
              <a:t>. 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669280" y="1907177"/>
            <a:ext cx="6426925" cy="4807131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000" b="1" dirty="0">
                <a:solidFill>
                  <a:schemeClr val="tx1">
                    <a:lumMod val="75000"/>
                  </a:schemeClr>
                </a:solidFill>
              </a:rPr>
              <a:t>Each candidate must have a good discipline record:</a:t>
            </a:r>
            <a:endParaRPr lang="en-US" sz="1900" dirty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chemeClr val="tx1">
                    <a:lumMod val="75000"/>
                  </a:schemeClr>
                </a:solidFill>
              </a:rPr>
              <a:t>No major infractions:</a:t>
            </a:r>
            <a:endParaRPr lang="en-US" sz="1700" dirty="0">
              <a:solidFill>
                <a:schemeClr val="tx1">
                  <a:lumMod val="7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tx1">
                    <a:lumMod val="75000"/>
                  </a:schemeClr>
                </a:solidFill>
              </a:rPr>
              <a:t>Major infractions include but are not limited to:</a:t>
            </a:r>
            <a:endParaRPr lang="en-US" sz="1700" dirty="0">
              <a:solidFill>
                <a:schemeClr val="tx1">
                  <a:lumMod val="75000"/>
                </a:schemeClr>
              </a:solidFill>
            </a:endParaRP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Any behavior that could result in suspension, expulsion, or the involvement of law enforcement.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Possession of a dangerous weapon.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Gang related activity.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Disruptive behavior.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Defacing or injuring school property.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Harassment, bullying. Cyber-bullying, hazing, and retaliation.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chemeClr val="tx1">
                    <a:lumMod val="75000"/>
                  </a:schemeClr>
                </a:solidFill>
              </a:rPr>
              <a:t>No more than </a:t>
            </a:r>
            <a:r>
              <a:rPr lang="en-US" sz="3000" b="1" dirty="0">
                <a:solidFill>
                  <a:srgbClr val="FF0000"/>
                </a:solidFill>
              </a:rPr>
              <a:t>3</a:t>
            </a:r>
            <a:r>
              <a:rPr lang="en-US" sz="3000" dirty="0">
                <a:solidFill>
                  <a:schemeClr val="tx1">
                    <a:lumMod val="75000"/>
                  </a:schemeClr>
                </a:solidFill>
              </a:rPr>
              <a:t> Unexcused absences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chemeClr val="tx1">
                    <a:lumMod val="75000"/>
                  </a:schemeClr>
                </a:solidFill>
              </a:rPr>
              <a:t>No more than </a:t>
            </a:r>
            <a:r>
              <a:rPr lang="en-US" sz="3000" b="1" dirty="0">
                <a:solidFill>
                  <a:srgbClr val="FF0000"/>
                </a:solidFill>
              </a:rPr>
              <a:t>5</a:t>
            </a:r>
            <a:r>
              <a:rPr lang="en-US" sz="3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75000"/>
                  </a:schemeClr>
                </a:solidFill>
              </a:rPr>
              <a:t>tardies</a:t>
            </a:r>
            <a:r>
              <a:rPr lang="en-US" sz="3000" dirty="0">
                <a:solidFill>
                  <a:schemeClr val="tx1">
                    <a:lumMod val="75000"/>
                  </a:schemeClr>
                </a:solidFill>
              </a:rPr>
              <a:t> after September 11</a:t>
            </a:r>
            <a:r>
              <a:rPr lang="en-US" sz="3000" baseline="30000" dirty="0">
                <a:solidFill>
                  <a:schemeClr val="tx1">
                    <a:lumMod val="75000"/>
                  </a:schemeClr>
                </a:solidFill>
              </a:rPr>
              <a:t>th</a:t>
            </a:r>
            <a:r>
              <a:rPr lang="en-US" sz="3000" dirty="0">
                <a:solidFill>
                  <a:schemeClr val="tx1">
                    <a:lumMod val="75000"/>
                  </a:schemeClr>
                </a:solidFill>
              </a:rPr>
              <a:t>,2023 </a:t>
            </a:r>
            <a:endParaRPr lang="en-US" sz="1700" dirty="0">
              <a:solidFill>
                <a:schemeClr val="tx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222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1834949" cy="164592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Homecoming Queen </a:t>
            </a:r>
            <a:b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</a:b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Candidates Attire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3303"/>
            <a:ext cx="8373291" cy="482019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FF0000"/>
                </a:solidFill>
              </a:rPr>
              <a:t>Attire for the HC game: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500" dirty="0">
                <a:solidFill>
                  <a:schemeClr val="tx1">
                    <a:lumMod val="75000"/>
                  </a:schemeClr>
                </a:solidFill>
              </a:rPr>
              <a:t>Candidates are required to wear a </a:t>
            </a:r>
            <a:r>
              <a:rPr lang="en-US" sz="3500" b="1" dirty="0">
                <a:solidFill>
                  <a:schemeClr val="tx1">
                    <a:lumMod val="75000"/>
                  </a:schemeClr>
                </a:solidFill>
              </a:rPr>
              <a:t>grey</a:t>
            </a:r>
            <a:r>
              <a:rPr lang="en-US" sz="3500" dirty="0">
                <a:solidFill>
                  <a:schemeClr val="tx1">
                    <a:lumMod val="75000"/>
                  </a:schemeClr>
                </a:solidFill>
              </a:rPr>
              <a:t> pant suit with a white shirt.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500" dirty="0">
                <a:solidFill>
                  <a:schemeClr val="tx1">
                    <a:lumMod val="75000"/>
                  </a:schemeClr>
                </a:solidFill>
              </a:rPr>
              <a:t>No low or plunging neckline.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FF0000"/>
                </a:solidFill>
              </a:rPr>
              <a:t>Attire for the Parade and Coronation: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400" dirty="0">
                <a:solidFill>
                  <a:schemeClr val="tx1">
                    <a:lumMod val="75000"/>
                  </a:schemeClr>
                </a:solidFill>
              </a:rPr>
              <a:t>The gown must be an Silver /Gray, full-length formal gown.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400" dirty="0">
                <a:solidFill>
                  <a:schemeClr val="tx1">
                    <a:lumMod val="75000"/>
                  </a:schemeClr>
                </a:solidFill>
              </a:rPr>
              <a:t>Low or plunging necklines are Not Permissible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400" dirty="0">
                <a:solidFill>
                  <a:schemeClr val="tx1">
                    <a:lumMod val="75000"/>
                  </a:schemeClr>
                </a:solidFill>
              </a:rPr>
              <a:t>A strapless or spaghetti strap gown is permitted which covers the back entirely.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400" dirty="0">
                <a:solidFill>
                  <a:schemeClr val="tx1">
                    <a:lumMod val="75000"/>
                  </a:schemeClr>
                </a:solidFill>
              </a:rPr>
              <a:t>The gown cannot have a train or a train that is bustled.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3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9" t="17365" r="17670" b="22498"/>
          <a:stretch/>
        </p:blipFill>
        <p:spPr>
          <a:xfrm rot="16200000">
            <a:off x="10027140" y="2178540"/>
            <a:ext cx="2533580" cy="1796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9" t="19809" r="36737"/>
          <a:stretch/>
        </p:blipFill>
        <p:spPr>
          <a:xfrm>
            <a:off x="8593079" y="3829525"/>
            <a:ext cx="2700851" cy="292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60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634" y="284176"/>
            <a:ext cx="11678195" cy="150876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Homecoming King Attire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634" y="2011679"/>
            <a:ext cx="7589520" cy="470262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FF0000"/>
                </a:solidFill>
              </a:rPr>
              <a:t>Attire for HC game: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Candidates are required to wear a grey or black suit with a white shirt, black tie, and black shoes.*</a:t>
            </a:r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FF0000"/>
                </a:solidFill>
              </a:rPr>
              <a:t>Attire for Parade and Coronation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400" dirty="0">
                <a:solidFill>
                  <a:schemeClr val="tx1">
                    <a:lumMod val="75000"/>
                  </a:schemeClr>
                </a:solidFill>
              </a:rPr>
              <a:t>Black Tuxedo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400" dirty="0">
                <a:solidFill>
                  <a:schemeClr val="tx1">
                    <a:lumMod val="75000"/>
                  </a:schemeClr>
                </a:solidFill>
              </a:rPr>
              <a:t>Black Shoes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400" dirty="0">
                <a:solidFill>
                  <a:schemeClr val="tx1">
                    <a:lumMod val="75000"/>
                  </a:schemeClr>
                </a:solidFill>
              </a:rPr>
              <a:t>Silver/Grey Bow Tie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400" dirty="0">
                <a:solidFill>
                  <a:schemeClr val="tx1">
                    <a:lumMod val="75000"/>
                  </a:schemeClr>
                </a:solidFill>
              </a:rPr>
              <a:t>Silver/Grey Vest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7287" y="2011679"/>
            <a:ext cx="2560542" cy="3042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9" r="13636" b="9542"/>
          <a:stretch/>
        </p:blipFill>
        <p:spPr>
          <a:xfrm rot="16200000">
            <a:off x="7088115" y="3831888"/>
            <a:ext cx="3455400" cy="259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57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61" y="314553"/>
            <a:ext cx="5619429" cy="42182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28" y="2285592"/>
            <a:ext cx="5608864" cy="420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76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1" y="1892135"/>
            <a:ext cx="11573690" cy="231986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Class Kings 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and Queens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7075" y="4026173"/>
            <a:ext cx="6724883" cy="153246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Requirements</a:t>
            </a:r>
          </a:p>
        </p:txBody>
      </p:sp>
    </p:spTree>
    <p:extLst>
      <p:ext uri="{BB962C8B-B14F-4D97-AF65-F5344CB8AC3E}">
        <p14:creationId xmlns:p14="http://schemas.microsoft.com/office/powerpoint/2010/main" val="2023637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8" y="143691"/>
            <a:ext cx="11639005" cy="1606731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Class Queens/Kings </a:t>
            </a:r>
            <a:b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</a:b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Estimated Costs</a:t>
            </a:r>
            <a:endParaRPr lang="en-US" sz="4800" dirty="0">
              <a:latin typeface="Elephant" panose="0202090409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8" y="1856508"/>
            <a:ext cx="11639006" cy="480752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Application Fee: </a:t>
            </a:r>
            <a:r>
              <a:rPr lang="en-US" sz="3600" b="1" dirty="0">
                <a:solidFill>
                  <a:srgbClr val="FF0000"/>
                </a:solidFill>
              </a:rPr>
              <a:t>$10.00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Paid to the Appointed Chairperson (see packet).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Queen covers the costs for: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Crowns - </a:t>
            </a:r>
            <a:r>
              <a:rPr lang="en-US" sz="3200" b="1" dirty="0">
                <a:solidFill>
                  <a:srgbClr val="FF0000"/>
                </a:solidFill>
              </a:rPr>
              <a:t>$30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Sashes - </a:t>
            </a:r>
            <a:r>
              <a:rPr lang="en-US" sz="3200" b="1" dirty="0">
                <a:solidFill>
                  <a:srgbClr val="FF0000"/>
                </a:solidFill>
              </a:rPr>
              <a:t>$15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Flowers - </a:t>
            </a:r>
            <a:r>
              <a:rPr lang="en-US" sz="3200" b="1" dirty="0">
                <a:solidFill>
                  <a:srgbClr val="FF0000"/>
                </a:solidFill>
              </a:rPr>
              <a:t>$20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King covers the costs for: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Sashes - </a:t>
            </a:r>
            <a:r>
              <a:rPr lang="en-US" sz="3200" b="1" dirty="0">
                <a:solidFill>
                  <a:srgbClr val="FF0000"/>
                </a:solidFill>
              </a:rPr>
              <a:t>$15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Boutonniere - </a:t>
            </a:r>
            <a:r>
              <a:rPr lang="en-US" sz="3200" b="1" dirty="0">
                <a:solidFill>
                  <a:srgbClr val="FF0000"/>
                </a:solidFill>
              </a:rPr>
              <a:t>$10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390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6" y="284176"/>
            <a:ext cx="11887200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Academic &amp; Discipline </a:t>
            </a:r>
            <a:b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</a:b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Expectations</a:t>
            </a:r>
            <a:endParaRPr lang="en-US" sz="6000" dirty="0">
              <a:latin typeface="Elephant" panose="020209040905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907177"/>
            <a:ext cx="5669280" cy="4807131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900" b="1" dirty="0">
                <a:solidFill>
                  <a:schemeClr val="tx1">
                    <a:lumMod val="75000"/>
                  </a:schemeClr>
                </a:solidFill>
              </a:rPr>
              <a:t>Each candidate must be in good academic standing:</a:t>
            </a:r>
            <a:endParaRPr lang="en-US" sz="3900" dirty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Cumulative grade point average of </a:t>
            </a:r>
            <a:r>
              <a:rPr lang="en-US" sz="3600" b="1" dirty="0">
                <a:solidFill>
                  <a:srgbClr val="FF0000"/>
                </a:solidFill>
              </a:rPr>
              <a:t>80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 or above</a:t>
            </a:r>
            <a:endParaRPr lang="en-US" sz="2100" dirty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On track for graduation</a:t>
            </a:r>
            <a:endParaRPr lang="en-US" sz="2100" dirty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Must have the appropriate credits for grade level:</a:t>
            </a:r>
            <a:endParaRPr lang="en-US" sz="2100" dirty="0">
              <a:solidFill>
                <a:schemeClr val="tx1">
                  <a:lumMod val="7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3300" dirty="0">
                <a:solidFill>
                  <a:schemeClr val="tx1">
                    <a:lumMod val="75000"/>
                  </a:schemeClr>
                </a:solidFill>
              </a:rPr>
              <a:t>Senior	 – 18 credits</a:t>
            </a:r>
            <a:endParaRPr lang="en-US" sz="2100" dirty="0">
              <a:solidFill>
                <a:schemeClr val="tx1">
                  <a:lumMod val="7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3300" dirty="0">
                <a:solidFill>
                  <a:schemeClr val="tx1">
                    <a:lumMod val="75000"/>
                  </a:schemeClr>
                </a:solidFill>
              </a:rPr>
              <a:t>Junior 	 – 11 credits</a:t>
            </a:r>
            <a:endParaRPr lang="en-US" sz="2100" dirty="0">
              <a:solidFill>
                <a:schemeClr val="tx1">
                  <a:lumMod val="7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3300" dirty="0">
                <a:solidFill>
                  <a:schemeClr val="tx1">
                    <a:lumMod val="75000"/>
                  </a:schemeClr>
                </a:solidFill>
              </a:rPr>
              <a:t>Sophomore – 5 credits</a:t>
            </a:r>
            <a:endParaRPr lang="en-US" sz="2100" dirty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900" dirty="0">
                <a:solidFill>
                  <a:schemeClr val="tx1">
                    <a:lumMod val="75000"/>
                  </a:schemeClr>
                </a:solidFill>
              </a:rPr>
              <a:t>Each winning candidate will ride on the float in the parade on </a:t>
            </a:r>
            <a:r>
              <a:rPr lang="en-US" sz="3900" b="1" dirty="0">
                <a:solidFill>
                  <a:srgbClr val="FF0000"/>
                </a:solidFill>
              </a:rPr>
              <a:t>October 21</a:t>
            </a:r>
            <a:r>
              <a:rPr lang="en-US" sz="3900" b="1" baseline="30000" dirty="0">
                <a:solidFill>
                  <a:srgbClr val="FF0000"/>
                </a:solidFill>
              </a:rPr>
              <a:t>st</a:t>
            </a:r>
            <a:r>
              <a:rPr lang="en-US" sz="3900" dirty="0">
                <a:solidFill>
                  <a:schemeClr val="tx1">
                    <a:lumMod val="75000"/>
                  </a:schemeClr>
                </a:solidFill>
              </a:rPr>
              <a:t>. 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669280" y="1907177"/>
            <a:ext cx="6522720" cy="495082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000" b="1" dirty="0">
                <a:solidFill>
                  <a:schemeClr val="tx1">
                    <a:lumMod val="75000"/>
                  </a:schemeClr>
                </a:solidFill>
              </a:rPr>
              <a:t>Each candidate must have a good discipline record:</a:t>
            </a:r>
            <a:endParaRPr lang="en-US" sz="1900" dirty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chemeClr val="tx1">
                    <a:lumMod val="75000"/>
                  </a:schemeClr>
                </a:solidFill>
              </a:rPr>
              <a:t>No major infractions:</a:t>
            </a:r>
            <a:endParaRPr lang="en-US" sz="1700" dirty="0">
              <a:solidFill>
                <a:schemeClr val="tx1">
                  <a:lumMod val="7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Major infractions include but are not limited to:</a:t>
            </a:r>
            <a:endParaRPr lang="en-US" sz="1900" dirty="0">
              <a:solidFill>
                <a:schemeClr val="tx1">
                  <a:lumMod val="75000"/>
                </a:schemeClr>
              </a:solidFill>
            </a:endParaRP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3100" dirty="0">
                <a:solidFill>
                  <a:schemeClr val="tx1">
                    <a:lumMod val="75000"/>
                  </a:schemeClr>
                </a:solidFill>
              </a:rPr>
              <a:t>Any behavior that could result in suspension, expulsion, or the involvement of law enforcement.</a:t>
            </a:r>
            <a:endParaRPr lang="en-US" sz="1800" dirty="0">
              <a:solidFill>
                <a:schemeClr val="tx1">
                  <a:lumMod val="75000"/>
                </a:schemeClr>
              </a:solidFill>
            </a:endParaRP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3100" dirty="0">
                <a:solidFill>
                  <a:schemeClr val="tx1">
                    <a:lumMod val="75000"/>
                  </a:schemeClr>
                </a:solidFill>
              </a:rPr>
              <a:t>Possession of a dangerous weapon.</a:t>
            </a:r>
            <a:endParaRPr lang="en-US" sz="1800" dirty="0">
              <a:solidFill>
                <a:schemeClr val="tx1">
                  <a:lumMod val="75000"/>
                </a:schemeClr>
              </a:solidFill>
            </a:endParaRP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3100" dirty="0">
                <a:solidFill>
                  <a:schemeClr val="tx1">
                    <a:lumMod val="75000"/>
                  </a:schemeClr>
                </a:solidFill>
              </a:rPr>
              <a:t>Gang related activity.</a:t>
            </a:r>
            <a:endParaRPr lang="en-US" sz="1800" dirty="0">
              <a:solidFill>
                <a:schemeClr val="tx1">
                  <a:lumMod val="75000"/>
                </a:schemeClr>
              </a:solidFill>
            </a:endParaRP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3100" dirty="0">
                <a:solidFill>
                  <a:schemeClr val="tx1">
                    <a:lumMod val="75000"/>
                  </a:schemeClr>
                </a:solidFill>
              </a:rPr>
              <a:t>Disruptive behavior.</a:t>
            </a:r>
            <a:endParaRPr lang="en-US" sz="1800" dirty="0">
              <a:solidFill>
                <a:schemeClr val="tx1">
                  <a:lumMod val="75000"/>
                </a:schemeClr>
              </a:solidFill>
            </a:endParaRP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3100" dirty="0">
                <a:solidFill>
                  <a:schemeClr val="tx1">
                    <a:lumMod val="75000"/>
                  </a:schemeClr>
                </a:solidFill>
              </a:rPr>
              <a:t>Defacing or injuring school property.</a:t>
            </a:r>
            <a:endParaRPr lang="en-US" sz="1800" dirty="0">
              <a:solidFill>
                <a:schemeClr val="tx1">
                  <a:lumMod val="75000"/>
                </a:schemeClr>
              </a:solidFill>
            </a:endParaRP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3100" dirty="0">
                <a:solidFill>
                  <a:schemeClr val="tx1">
                    <a:lumMod val="75000"/>
                  </a:schemeClr>
                </a:solidFill>
              </a:rPr>
              <a:t>Harassment, bullying. Cyber-bullying, hazing, and retaliation.</a:t>
            </a:r>
            <a:endParaRPr lang="en-US" sz="1800" dirty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chemeClr val="tx1">
                    <a:lumMod val="75000"/>
                  </a:schemeClr>
                </a:solidFill>
              </a:rPr>
              <a:t>No more than </a:t>
            </a:r>
            <a:r>
              <a:rPr lang="en-US" sz="3000" b="1" dirty="0">
                <a:solidFill>
                  <a:srgbClr val="FF0000"/>
                </a:solidFill>
              </a:rPr>
              <a:t>3</a:t>
            </a:r>
            <a:r>
              <a:rPr lang="en-US" sz="3000" dirty="0">
                <a:solidFill>
                  <a:schemeClr val="tx1">
                    <a:lumMod val="75000"/>
                  </a:schemeClr>
                </a:solidFill>
              </a:rPr>
              <a:t> Unexcused absences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chemeClr val="tx1">
                    <a:lumMod val="75000"/>
                  </a:schemeClr>
                </a:solidFill>
              </a:rPr>
              <a:t>No more than </a:t>
            </a:r>
            <a:r>
              <a:rPr lang="en-US" sz="3000" b="1" dirty="0">
                <a:solidFill>
                  <a:srgbClr val="FF0000"/>
                </a:solidFill>
              </a:rPr>
              <a:t>5</a:t>
            </a:r>
            <a:r>
              <a:rPr lang="en-US" sz="3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75000"/>
                  </a:schemeClr>
                </a:solidFill>
              </a:rPr>
              <a:t>tardies</a:t>
            </a:r>
            <a:r>
              <a:rPr lang="en-US" sz="3000" dirty="0">
                <a:solidFill>
                  <a:schemeClr val="tx1">
                    <a:lumMod val="75000"/>
                  </a:schemeClr>
                </a:solidFill>
              </a:rPr>
              <a:t> after September 12, 2023 </a:t>
            </a:r>
            <a:endParaRPr lang="en-US" sz="1700" dirty="0">
              <a:solidFill>
                <a:schemeClr val="tx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826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634" y="343060"/>
            <a:ext cx="11769291" cy="128089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Class Queens </a:t>
            </a:r>
            <a:b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</a:b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Candidates Attire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526" y="1870364"/>
            <a:ext cx="8035639" cy="47263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rgbClr val="FF0000"/>
                </a:solidFill>
              </a:rPr>
              <a:t>Attire for Parade/Coronation: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800" dirty="0">
                <a:solidFill>
                  <a:schemeClr val="tx1">
                    <a:lumMod val="75000"/>
                  </a:schemeClr>
                </a:solidFill>
              </a:rPr>
              <a:t>Red Floor Length Gown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800" dirty="0">
                <a:solidFill>
                  <a:schemeClr val="tx1">
                    <a:lumMod val="75000"/>
                  </a:schemeClr>
                </a:solidFill>
              </a:rPr>
              <a:t>No plunging neckline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259" y="3798436"/>
            <a:ext cx="2645893" cy="27983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0" t="26810" r="29639"/>
          <a:stretch/>
        </p:blipFill>
        <p:spPr>
          <a:xfrm>
            <a:off x="7484741" y="2651760"/>
            <a:ext cx="2181774" cy="3615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9" r="10336" b="17364"/>
          <a:stretch/>
        </p:blipFill>
        <p:spPr>
          <a:xfrm rot="16200000">
            <a:off x="8985408" y="2793062"/>
            <a:ext cx="4046213" cy="220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01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31" y="220101"/>
            <a:ext cx="11730445" cy="1524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Application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67989"/>
            <a:ext cx="12191999" cy="499001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Each candidate must complete the application process. Applications will be handed out at the conclusion of this meeting.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Application Fee is $10 and must be paid to Appointed Chairperson (see packet).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payments MUST be CASH only! No Cash App, Venmo,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Zelle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etc.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Submissions and fees must be received by 3:05 pm on 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Tuesday, September 12</a:t>
            </a:r>
            <a:r>
              <a:rPr lang="en-US" sz="3200" b="1" baseline="30000" dirty="0">
                <a:solidFill>
                  <a:schemeClr val="tx1">
                    <a:lumMod val="75000"/>
                  </a:schemeClr>
                </a:solidFill>
              </a:rPr>
              <a:t>th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, 2023.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Each candidate will receive a confirmation letter via school email or delivered during 7</a:t>
            </a:r>
            <a:r>
              <a:rPr lang="en-US" sz="3200" baseline="30000" dirty="0">
                <a:solidFill>
                  <a:schemeClr val="tx1">
                    <a:lumMod val="75000"/>
                  </a:schemeClr>
                </a:solidFill>
              </a:rPr>
              <a:t>th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 period on 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Friday, September 15</a:t>
            </a:r>
            <a:r>
              <a:rPr lang="en-US" sz="3200" b="1" baseline="30000" dirty="0">
                <a:solidFill>
                  <a:schemeClr val="tx1">
                    <a:lumMod val="75000"/>
                  </a:schemeClr>
                </a:solidFill>
              </a:rPr>
              <a:t>th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, 2023.</a:t>
            </a:r>
          </a:p>
        </p:txBody>
      </p:sp>
    </p:spTree>
    <p:extLst>
      <p:ext uri="{BB962C8B-B14F-4D97-AF65-F5344CB8AC3E}">
        <p14:creationId xmlns:p14="http://schemas.microsoft.com/office/powerpoint/2010/main" val="2877558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Class Kings Attire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838" y="1924111"/>
            <a:ext cx="7946573" cy="47640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400" b="1" dirty="0">
                <a:solidFill>
                  <a:srgbClr val="FF0000"/>
                </a:solidFill>
              </a:rPr>
              <a:t>Attire for Coronation/Parade: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tx1">
                    <a:lumMod val="75000"/>
                  </a:schemeClr>
                </a:solidFill>
              </a:rPr>
              <a:t>Black Tuxedo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tx1">
                    <a:lumMod val="75000"/>
                  </a:schemeClr>
                </a:solidFill>
              </a:rPr>
              <a:t>White Shirt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tx1">
                    <a:lumMod val="75000"/>
                  </a:schemeClr>
                </a:solidFill>
              </a:rPr>
              <a:t>Red Bow Tie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tx1">
                    <a:lumMod val="75000"/>
                  </a:schemeClr>
                </a:solidFill>
              </a:rPr>
              <a:t>Red Vest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tx1">
                    <a:lumMod val="75000"/>
                  </a:schemeClr>
                </a:solidFill>
              </a:rPr>
              <a:t>Black Shoes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44" r="9602" b="16875"/>
          <a:stretch/>
        </p:blipFill>
        <p:spPr>
          <a:xfrm rot="16200000">
            <a:off x="8591416" y="3312720"/>
            <a:ext cx="4823187" cy="2045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6" t="10275" r="27387"/>
          <a:stretch/>
        </p:blipFill>
        <p:spPr>
          <a:xfrm>
            <a:off x="6538055" y="2599510"/>
            <a:ext cx="2925850" cy="39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53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46" y="1918261"/>
            <a:ext cx="11691257" cy="2319867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Club Kings </a:t>
            </a:r>
            <a:b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</a:b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and Queens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3365" y="4039236"/>
            <a:ext cx="6402467" cy="153246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Requirements</a:t>
            </a:r>
          </a:p>
        </p:txBody>
      </p:sp>
    </p:spTree>
    <p:extLst>
      <p:ext uri="{BB962C8B-B14F-4D97-AF65-F5344CB8AC3E}">
        <p14:creationId xmlns:p14="http://schemas.microsoft.com/office/powerpoint/2010/main" val="39166830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74320"/>
            <a:ext cx="11560629" cy="1541417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Club Queens/Kings </a:t>
            </a:r>
            <a:b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</a:b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Estimated Costs</a:t>
            </a:r>
            <a:endParaRPr lang="en-US" sz="5400" dirty="0">
              <a:latin typeface="Elephant" panose="02020904090505020303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2011679"/>
            <a:ext cx="11560629" cy="462425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Application Fee: </a:t>
            </a:r>
            <a:r>
              <a:rPr lang="en-US" sz="3600" b="1" dirty="0">
                <a:solidFill>
                  <a:srgbClr val="FF0000"/>
                </a:solidFill>
              </a:rPr>
              <a:t>$10.00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Paid to the Appointed Chairperson (see packet).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Queen covers the costs for: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Crowns - </a:t>
            </a:r>
            <a:r>
              <a:rPr lang="en-US" sz="3200" b="1" dirty="0">
                <a:solidFill>
                  <a:srgbClr val="FF0000"/>
                </a:solidFill>
              </a:rPr>
              <a:t>$30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Sashes - </a:t>
            </a:r>
            <a:r>
              <a:rPr lang="en-US" sz="3200" b="1" dirty="0">
                <a:solidFill>
                  <a:srgbClr val="FF0000"/>
                </a:solidFill>
              </a:rPr>
              <a:t>$15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Flowers - </a:t>
            </a:r>
            <a:r>
              <a:rPr lang="en-US" sz="3200" b="1" dirty="0">
                <a:solidFill>
                  <a:srgbClr val="FF0000"/>
                </a:solidFill>
              </a:rPr>
              <a:t>$20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King covers the costs for: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Sashes - </a:t>
            </a:r>
            <a:r>
              <a:rPr lang="en-US" sz="3200" b="1" dirty="0">
                <a:solidFill>
                  <a:srgbClr val="FF0000"/>
                </a:solidFill>
              </a:rPr>
              <a:t>$15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Boutonniere - </a:t>
            </a:r>
            <a:r>
              <a:rPr lang="en-US" sz="3200" b="1" dirty="0">
                <a:solidFill>
                  <a:srgbClr val="FF0000"/>
                </a:solidFill>
              </a:rPr>
              <a:t>$10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746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6" y="284176"/>
            <a:ext cx="11887200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Academic &amp; Discipline </a:t>
            </a:r>
            <a:b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</a:b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Expectations</a:t>
            </a:r>
            <a:endParaRPr lang="en-US" sz="6000" dirty="0">
              <a:latin typeface="Elephant" panose="020209040905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907177"/>
            <a:ext cx="5669280" cy="4807131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6000" b="1" dirty="0">
                <a:solidFill>
                  <a:schemeClr val="tx1">
                    <a:lumMod val="75000"/>
                  </a:schemeClr>
                </a:solidFill>
              </a:rPr>
              <a:t>Each candidate must be in good academic standing:</a:t>
            </a:r>
            <a:endParaRPr lang="en-US" sz="6000" dirty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6200" dirty="0">
                <a:solidFill>
                  <a:schemeClr val="tx1">
                    <a:lumMod val="75000"/>
                  </a:schemeClr>
                </a:solidFill>
              </a:rPr>
              <a:t>Cumulative grade point average of </a:t>
            </a:r>
            <a:r>
              <a:rPr lang="en-US" sz="6200" b="1" dirty="0">
                <a:solidFill>
                  <a:srgbClr val="FF0000"/>
                </a:solidFill>
              </a:rPr>
              <a:t>75</a:t>
            </a:r>
            <a:r>
              <a:rPr lang="en-US" sz="6200" dirty="0">
                <a:solidFill>
                  <a:schemeClr val="tx1">
                    <a:lumMod val="75000"/>
                  </a:schemeClr>
                </a:solidFill>
              </a:rPr>
              <a:t> or above</a:t>
            </a:r>
            <a:endParaRPr lang="en-US" sz="3700" dirty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6200" dirty="0">
                <a:solidFill>
                  <a:schemeClr val="tx1">
                    <a:lumMod val="75000"/>
                  </a:schemeClr>
                </a:solidFill>
              </a:rPr>
              <a:t>On track for graduation</a:t>
            </a:r>
            <a:endParaRPr lang="en-US" sz="3700" dirty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6200" dirty="0">
                <a:solidFill>
                  <a:schemeClr val="tx1">
                    <a:lumMod val="75000"/>
                  </a:schemeClr>
                </a:solidFill>
              </a:rPr>
              <a:t>Must have the appropriate credits for grade level:</a:t>
            </a:r>
            <a:endParaRPr lang="en-US" sz="3700" dirty="0">
              <a:solidFill>
                <a:schemeClr val="tx1">
                  <a:lumMod val="7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6200" dirty="0">
                <a:solidFill>
                  <a:schemeClr val="tx1">
                    <a:lumMod val="75000"/>
                  </a:schemeClr>
                </a:solidFill>
              </a:rPr>
              <a:t>Senior – 18 credits</a:t>
            </a:r>
            <a:endParaRPr lang="en-US" sz="3700" dirty="0">
              <a:solidFill>
                <a:schemeClr val="tx1">
                  <a:lumMod val="7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6200" dirty="0">
                <a:solidFill>
                  <a:schemeClr val="tx1">
                    <a:lumMod val="75000"/>
                  </a:schemeClr>
                </a:solidFill>
              </a:rPr>
              <a:t>Junior  – 11 credits</a:t>
            </a:r>
            <a:endParaRPr lang="en-US" sz="3700" dirty="0">
              <a:solidFill>
                <a:schemeClr val="tx1">
                  <a:lumMod val="7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6200" dirty="0">
                <a:solidFill>
                  <a:schemeClr val="tx1">
                    <a:lumMod val="75000"/>
                  </a:schemeClr>
                </a:solidFill>
              </a:rPr>
              <a:t>Sophomore – 5 credits</a:t>
            </a:r>
            <a:endParaRPr lang="en-US" sz="3700" dirty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6000" dirty="0">
                <a:solidFill>
                  <a:schemeClr val="tx1">
                    <a:lumMod val="75000"/>
                  </a:schemeClr>
                </a:solidFill>
              </a:rPr>
              <a:t>Each approved candidate will be responsible for securing a vehicle for the parade on </a:t>
            </a:r>
            <a:r>
              <a:rPr lang="en-US" sz="6000" b="1" dirty="0">
                <a:solidFill>
                  <a:srgbClr val="FF0000"/>
                </a:solidFill>
              </a:rPr>
              <a:t>October 21</a:t>
            </a:r>
            <a:r>
              <a:rPr lang="en-US" sz="6000" b="1" baseline="30000" dirty="0">
                <a:solidFill>
                  <a:srgbClr val="FF0000"/>
                </a:solidFill>
              </a:rPr>
              <a:t>st</a:t>
            </a:r>
            <a:r>
              <a:rPr lang="en-US" sz="6000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6000" dirty="0">
                <a:solidFill>
                  <a:schemeClr val="tx1">
                    <a:lumMod val="75000"/>
                  </a:schemeClr>
                </a:solidFill>
              </a:rPr>
              <a:t> Advisor must approve final choice and escort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6000" dirty="0">
                <a:solidFill>
                  <a:schemeClr val="tx1">
                    <a:lumMod val="75000"/>
                  </a:schemeClr>
                </a:solidFill>
              </a:rPr>
              <a:t>Escorts should meet the same requirements as the Club King and Queen.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6000" dirty="0">
                <a:solidFill>
                  <a:schemeClr val="tx1">
                    <a:lumMod val="75000"/>
                  </a:schemeClr>
                </a:solidFill>
              </a:rPr>
              <a:t>Escort should also have a recommendation from the advisor.</a:t>
            </a:r>
          </a:p>
          <a:p>
            <a:pPr marL="228600" lvl="1" indent="0">
              <a:buNone/>
            </a:pPr>
            <a:endParaRPr lang="en-US" sz="4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669280" y="1907177"/>
            <a:ext cx="6522720" cy="4950823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7400" b="1" dirty="0">
                <a:solidFill>
                  <a:schemeClr val="tx1">
                    <a:lumMod val="75000"/>
                  </a:schemeClr>
                </a:solidFill>
              </a:rPr>
              <a:t>Each candidate must have a good discipline record:</a:t>
            </a:r>
            <a:endParaRPr lang="en-US" sz="4300" dirty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7400" dirty="0">
                <a:solidFill>
                  <a:schemeClr val="tx1">
                    <a:lumMod val="75000"/>
                  </a:schemeClr>
                </a:solidFill>
              </a:rPr>
              <a:t>No major infractions:</a:t>
            </a:r>
            <a:endParaRPr lang="en-US" sz="4300" dirty="0">
              <a:solidFill>
                <a:schemeClr val="tx1">
                  <a:lumMod val="7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6200" dirty="0">
                <a:solidFill>
                  <a:schemeClr val="tx1">
                    <a:lumMod val="75000"/>
                  </a:schemeClr>
                </a:solidFill>
              </a:rPr>
              <a:t>Major infractions include but are not limited to:</a:t>
            </a:r>
            <a:endParaRPr lang="en-US" sz="4300" dirty="0">
              <a:solidFill>
                <a:schemeClr val="tx1">
                  <a:lumMod val="75000"/>
                </a:schemeClr>
              </a:solidFill>
            </a:endParaRP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7400" dirty="0">
                <a:solidFill>
                  <a:schemeClr val="tx1">
                    <a:lumMod val="75000"/>
                  </a:schemeClr>
                </a:solidFill>
              </a:rPr>
              <a:t>Any behavior that could result in suspension, expulsion, or the involvement of law enforcement.</a:t>
            </a:r>
            <a:endParaRPr lang="en-US" sz="4300" dirty="0">
              <a:solidFill>
                <a:schemeClr val="tx1">
                  <a:lumMod val="75000"/>
                </a:schemeClr>
              </a:solidFill>
            </a:endParaRP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7400" dirty="0">
                <a:solidFill>
                  <a:schemeClr val="tx1">
                    <a:lumMod val="75000"/>
                  </a:schemeClr>
                </a:solidFill>
              </a:rPr>
              <a:t>Possession of a dangerous weapon.</a:t>
            </a:r>
            <a:endParaRPr lang="en-US" sz="4300" dirty="0">
              <a:solidFill>
                <a:schemeClr val="tx1">
                  <a:lumMod val="75000"/>
                </a:schemeClr>
              </a:solidFill>
            </a:endParaRP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7400" dirty="0">
                <a:solidFill>
                  <a:schemeClr val="tx1">
                    <a:lumMod val="75000"/>
                  </a:schemeClr>
                </a:solidFill>
              </a:rPr>
              <a:t>Gang related activity.</a:t>
            </a:r>
            <a:endParaRPr lang="en-US" sz="4300" dirty="0">
              <a:solidFill>
                <a:schemeClr val="tx1">
                  <a:lumMod val="75000"/>
                </a:schemeClr>
              </a:solidFill>
            </a:endParaRP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7400" dirty="0">
                <a:solidFill>
                  <a:schemeClr val="tx1">
                    <a:lumMod val="75000"/>
                  </a:schemeClr>
                </a:solidFill>
              </a:rPr>
              <a:t>Disruptive behavior.</a:t>
            </a:r>
            <a:endParaRPr lang="en-US" sz="4300" dirty="0">
              <a:solidFill>
                <a:schemeClr val="tx1">
                  <a:lumMod val="75000"/>
                </a:schemeClr>
              </a:solidFill>
            </a:endParaRP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7400" dirty="0">
                <a:solidFill>
                  <a:schemeClr val="tx1">
                    <a:lumMod val="75000"/>
                  </a:schemeClr>
                </a:solidFill>
              </a:rPr>
              <a:t>Defacing or injuring school property.</a:t>
            </a:r>
            <a:endParaRPr lang="en-US" sz="4300" dirty="0">
              <a:solidFill>
                <a:schemeClr val="tx1">
                  <a:lumMod val="75000"/>
                </a:schemeClr>
              </a:solidFill>
            </a:endParaRP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7400" dirty="0">
                <a:solidFill>
                  <a:schemeClr val="tx1">
                    <a:lumMod val="75000"/>
                  </a:schemeClr>
                </a:solidFill>
              </a:rPr>
              <a:t>Harassment, bullying. Cyber-bullying, hazing, and retaliation.</a:t>
            </a:r>
            <a:endParaRPr lang="en-US" sz="4300" dirty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7400" dirty="0">
                <a:solidFill>
                  <a:schemeClr val="tx1">
                    <a:lumMod val="75000"/>
                  </a:schemeClr>
                </a:solidFill>
              </a:rPr>
              <a:t>No more than </a:t>
            </a:r>
            <a:r>
              <a:rPr lang="en-US" sz="7400" b="1" dirty="0">
                <a:solidFill>
                  <a:srgbClr val="FF0000"/>
                </a:solidFill>
              </a:rPr>
              <a:t>3</a:t>
            </a:r>
            <a:r>
              <a:rPr lang="en-US" sz="7400" dirty="0">
                <a:solidFill>
                  <a:schemeClr val="tx1">
                    <a:lumMod val="75000"/>
                  </a:schemeClr>
                </a:solidFill>
              </a:rPr>
              <a:t> Unexcused absences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7400" dirty="0">
                <a:solidFill>
                  <a:schemeClr val="tx1">
                    <a:lumMod val="75000"/>
                  </a:schemeClr>
                </a:solidFill>
              </a:rPr>
              <a:t>No more than </a:t>
            </a:r>
            <a:r>
              <a:rPr lang="en-US" sz="7400" b="1" dirty="0">
                <a:solidFill>
                  <a:srgbClr val="FF0000"/>
                </a:solidFill>
              </a:rPr>
              <a:t>5</a:t>
            </a:r>
            <a:r>
              <a:rPr lang="en-US" sz="7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7400" dirty="0" err="1">
                <a:solidFill>
                  <a:schemeClr val="tx1">
                    <a:lumMod val="75000"/>
                  </a:schemeClr>
                </a:solidFill>
              </a:rPr>
              <a:t>tardies</a:t>
            </a:r>
            <a:r>
              <a:rPr lang="en-US" sz="7400" dirty="0">
                <a:solidFill>
                  <a:schemeClr val="tx1">
                    <a:lumMod val="75000"/>
                  </a:schemeClr>
                </a:solidFill>
              </a:rPr>
              <a:t> after September 11, 2023 </a:t>
            </a:r>
            <a:endParaRPr lang="en-US" sz="4300" dirty="0">
              <a:solidFill>
                <a:schemeClr val="tx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67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4" y="235133"/>
            <a:ext cx="11808823" cy="151529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Club Queens Attire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91" y="1967349"/>
            <a:ext cx="7876903" cy="47600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rgbClr val="FF0000"/>
                </a:solidFill>
              </a:rPr>
              <a:t>Attire for Parade/Coronation: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The gown must be Black  full-length formal gown.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A strapless or spaghetti strap gown is permitted which covers the back entirely.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The gown cannot have a train or a train that is bustled.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Gown may have some beading of sparkles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0931" y="1814946"/>
            <a:ext cx="1723556" cy="24280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4707" y="1814945"/>
            <a:ext cx="1697293" cy="24280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7" r="15469"/>
          <a:stretch/>
        </p:blipFill>
        <p:spPr>
          <a:xfrm>
            <a:off x="8430931" y="4141210"/>
            <a:ext cx="3761069" cy="271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326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" y="195943"/>
            <a:ext cx="11874137" cy="159699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Club Kings Attire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754" y="1845735"/>
            <a:ext cx="7315200" cy="48424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rgbClr val="FF0000"/>
                </a:solidFill>
              </a:rPr>
              <a:t>Attire for Coronation/Parade: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800" dirty="0">
                <a:solidFill>
                  <a:schemeClr val="tx1">
                    <a:lumMod val="75000"/>
                  </a:schemeClr>
                </a:solidFill>
              </a:rPr>
              <a:t>Black Tuxedo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800" dirty="0">
                <a:solidFill>
                  <a:schemeClr val="tx1">
                    <a:lumMod val="75000"/>
                  </a:schemeClr>
                </a:solidFill>
              </a:rPr>
              <a:t>Black Vest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800" dirty="0">
                <a:solidFill>
                  <a:schemeClr val="tx1">
                    <a:lumMod val="75000"/>
                  </a:schemeClr>
                </a:solidFill>
              </a:rPr>
              <a:t>White Shirt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800" dirty="0">
                <a:solidFill>
                  <a:schemeClr val="tx1">
                    <a:lumMod val="75000"/>
                  </a:schemeClr>
                </a:solidFill>
              </a:rPr>
              <a:t>Black Bow Tie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800" dirty="0">
                <a:solidFill>
                  <a:schemeClr val="tx1">
                    <a:lumMod val="75000"/>
                  </a:schemeClr>
                </a:solidFill>
              </a:rPr>
              <a:t>Black Shoes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7" t="21928"/>
          <a:stretch/>
        </p:blipFill>
        <p:spPr>
          <a:xfrm>
            <a:off x="4318440" y="2821576"/>
            <a:ext cx="4304133" cy="2962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0" r="12720" b="15409"/>
          <a:stretch/>
        </p:blipFill>
        <p:spPr>
          <a:xfrm rot="16200000">
            <a:off x="7979603" y="2669903"/>
            <a:ext cx="4842449" cy="319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46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635" y="1887389"/>
            <a:ext cx="11495314" cy="2319867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Campaigning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8786" y="4037659"/>
            <a:ext cx="6402467" cy="153246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Requirements</a:t>
            </a:r>
          </a:p>
        </p:txBody>
      </p:sp>
    </p:spTree>
    <p:extLst>
      <p:ext uri="{BB962C8B-B14F-4D97-AF65-F5344CB8AC3E}">
        <p14:creationId xmlns:p14="http://schemas.microsoft.com/office/powerpoint/2010/main" val="18494757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6" y="195943"/>
            <a:ext cx="11769634" cy="152835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Campaign Requirements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6" y="1815737"/>
            <a:ext cx="11769634" cy="50422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No one is allowed to campaign until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receiving their approval letter on </a:t>
            </a:r>
            <a:r>
              <a:rPr lang="en-US" sz="3200" b="1" dirty="0">
                <a:solidFill>
                  <a:srgbClr val="FF0000"/>
                </a:solidFill>
              </a:rPr>
              <a:t>Friday, September 15</a:t>
            </a:r>
            <a:r>
              <a:rPr lang="en-US" sz="3200" b="1" baseline="30000" dirty="0">
                <a:solidFill>
                  <a:srgbClr val="FF0000"/>
                </a:solidFill>
              </a:rPr>
              <a:t>th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Class Kings and Queens will campaign on 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</a:rPr>
              <a:t>September 18th – September 21</a:t>
            </a:r>
            <a:r>
              <a:rPr lang="en-US" sz="2400" b="1" baseline="30000" dirty="0">
                <a:solidFill>
                  <a:schemeClr val="tx1">
                    <a:lumMod val="75000"/>
                  </a:schemeClr>
                </a:solidFill>
              </a:rPr>
              <a:t>st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Voting will be on </a:t>
            </a:r>
            <a:r>
              <a:rPr lang="en-US" sz="2400" b="1" dirty="0">
                <a:solidFill>
                  <a:srgbClr val="FF0000"/>
                </a:solidFill>
              </a:rPr>
              <a:t>September 22</a:t>
            </a:r>
            <a:r>
              <a:rPr lang="en-US" sz="2400" b="1" baseline="30000" dirty="0">
                <a:solidFill>
                  <a:srgbClr val="FF0000"/>
                </a:solidFill>
              </a:rPr>
              <a:t>nd  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Voting will close at 12 pm.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Club Kings and Queens will campaign within their organization.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Voting will be done with members with the final selection turned in by the club advisor by </a:t>
            </a:r>
            <a:r>
              <a:rPr lang="en-US" sz="2400" b="1" dirty="0">
                <a:solidFill>
                  <a:srgbClr val="FF0000"/>
                </a:solidFill>
              </a:rPr>
              <a:t>Sept 22</a:t>
            </a:r>
            <a:r>
              <a:rPr lang="en-US" sz="2400" b="1" baseline="30000" dirty="0">
                <a:solidFill>
                  <a:srgbClr val="FF0000"/>
                </a:solidFill>
              </a:rPr>
              <a:t>nd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Homecoming King/Queen/Miss Laney/Mr. Wildcat will campaign 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</a:rPr>
              <a:t>Oct 11</a:t>
            </a:r>
            <a:r>
              <a:rPr lang="en-US" sz="2400" b="1" baseline="30000" dirty="0">
                <a:solidFill>
                  <a:schemeClr val="tx1">
                    <a:lumMod val="75000"/>
                  </a:schemeClr>
                </a:solidFill>
              </a:rPr>
              <a:t>th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</a:rPr>
              <a:t>  – 17</a:t>
            </a:r>
            <a:r>
              <a:rPr lang="en-US" sz="2400" b="1" baseline="30000" dirty="0">
                <a:solidFill>
                  <a:schemeClr val="tx1">
                    <a:lumMod val="75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Voting for Miss Laney/Mr. Wildcat will occur on </a:t>
            </a:r>
            <a:r>
              <a:rPr lang="en-US" sz="2400" b="1" dirty="0">
                <a:solidFill>
                  <a:srgbClr val="FF0000"/>
                </a:solidFill>
              </a:rPr>
              <a:t>Oct 18</a:t>
            </a:r>
            <a:r>
              <a:rPr lang="en-US" sz="2400" b="1" baseline="30000" dirty="0">
                <a:solidFill>
                  <a:srgbClr val="FF0000"/>
                </a:solidFill>
              </a:rPr>
              <a:t>th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in HR after the speech presentation.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Voting for Homecoming King/Queen will occur during Homeroom on </a:t>
            </a:r>
            <a:r>
              <a:rPr lang="en-US" sz="2400" b="1" dirty="0">
                <a:solidFill>
                  <a:srgbClr val="FF0000"/>
                </a:solidFill>
              </a:rPr>
              <a:t>Oct. 18</a:t>
            </a:r>
            <a:r>
              <a:rPr lang="en-US" sz="2400" b="1" baseline="30000" dirty="0">
                <a:solidFill>
                  <a:srgbClr val="FF0000"/>
                </a:solidFill>
              </a:rPr>
              <a:t>th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858661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6" y="195943"/>
            <a:ext cx="11769634" cy="152835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Campaign Requirements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6" y="1815737"/>
            <a:ext cx="11769634" cy="50422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Campaign posters must be approved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 being hung in the halls by the student (</a:t>
            </a:r>
            <a:r>
              <a:rPr lang="en-US" sz="3600" b="1" i="1" dirty="0">
                <a:solidFill>
                  <a:schemeClr val="tx1">
                    <a:lumMod val="75000"/>
                  </a:schemeClr>
                </a:solidFill>
              </a:rPr>
              <a:t>no parents will be allowed to assist this student-led activity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).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HC Committee members will review the poster and sign the back.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Posters should be hung </a:t>
            </a:r>
            <a:r>
              <a:rPr lang="en-US" sz="3600" b="1" dirty="0">
                <a:solidFill>
                  <a:srgbClr val="FF0000"/>
                </a:solidFill>
              </a:rPr>
              <a:t>AFTER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 school only!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Poster mounts are recommended to prevent damage to the walls.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Candidates should be creative in their gifts. </a:t>
            </a:r>
            <a:r>
              <a:rPr lang="en-US" sz="3600" b="1" dirty="0">
                <a:solidFill>
                  <a:srgbClr val="FF0000"/>
                </a:solidFill>
              </a:rPr>
              <a:t>Store-bought treats (sealed/wrapped) ONLY!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74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4" y="-65315"/>
            <a:ext cx="11795760" cy="6975566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QUESTIONS</a:t>
            </a: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sz="5300" b="1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2700" b="1" dirty="0">
                <a:solidFill>
                  <a:schemeClr val="tx1">
                    <a:lumMod val="75000"/>
                  </a:schemeClr>
                </a:solidFill>
              </a:rPr>
              <a:t>We will now open the Floor for questions. Please raise Your hand and wait to be called on to ensure everyone gets a chance to ask their question and get the right information.</a:t>
            </a:r>
            <a:endParaRPr lang="en-US" sz="53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351" y="2196406"/>
            <a:ext cx="3657298" cy="2608872"/>
          </a:xfrm>
        </p:spPr>
      </p:pic>
    </p:spTree>
    <p:extLst>
      <p:ext uri="{BB962C8B-B14F-4D97-AF65-F5344CB8AC3E}">
        <p14:creationId xmlns:p14="http://schemas.microsoft.com/office/powerpoint/2010/main" val="2107056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Coronation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Requirements</a:t>
            </a:r>
          </a:p>
        </p:txBody>
      </p:sp>
    </p:spTree>
    <p:extLst>
      <p:ext uri="{BB962C8B-B14F-4D97-AF65-F5344CB8AC3E}">
        <p14:creationId xmlns:p14="http://schemas.microsoft.com/office/powerpoint/2010/main" val="1568666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9" y="284176"/>
            <a:ext cx="11926387" cy="150876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Coronation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8" y="1845734"/>
            <a:ext cx="11926387" cy="49208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The Homecoming Committee works closely with all advisors for overseeing the planning and execution of the Coronation event which includes:</a:t>
            </a:r>
          </a:p>
          <a:p>
            <a:pPr lvl="1">
              <a:buFont typeface="Wingdings" charset="2"/>
              <a:buChar char="v"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Rehearsals</a:t>
            </a:r>
          </a:p>
          <a:p>
            <a:pPr lvl="1">
              <a:buFont typeface="Wingdings" charset="2"/>
              <a:buChar char="v"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 Working with Choreographers, escorts, attire</a:t>
            </a:r>
          </a:p>
          <a:p>
            <a:pPr lvl="1">
              <a:buFont typeface="Wingdings" charset="2"/>
              <a:buChar char="v"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Decorations/Florist</a:t>
            </a:r>
          </a:p>
          <a:p>
            <a:pPr lvl="1">
              <a:buFont typeface="Wingdings" charset="2"/>
              <a:buChar char="v"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Program Handouts</a:t>
            </a:r>
          </a:p>
          <a:p>
            <a:pPr lvl="1">
              <a:buFont typeface="Wingdings" charset="2"/>
              <a:buChar char="v"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Photographers, videographer, venue</a:t>
            </a:r>
          </a:p>
          <a:p>
            <a:pPr lvl="1">
              <a:buFont typeface="Wingdings" charset="2"/>
              <a:buChar char="v"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Music and Production </a:t>
            </a:r>
          </a:p>
          <a:p>
            <a:pPr lvl="1">
              <a:buFont typeface="Wingdings" charset="2"/>
              <a:buChar char="v"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Richmond County Board of Education </a:t>
            </a:r>
          </a:p>
          <a:p>
            <a:pPr lvl="1">
              <a:buFont typeface="Wingdings" charset="2"/>
              <a:buChar char="v"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Parent Volunteers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803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9" y="284176"/>
            <a:ext cx="11926387" cy="150876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Coronation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8" y="1920240"/>
            <a:ext cx="11926387" cy="484632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Coronation will be held on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19</a:t>
            </a:r>
            <a:r>
              <a:rPr lang="en-US" sz="32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6 pm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in the Norman Bonner Gymnasium.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Homecoming Court candidates and Class/Club winners MUST participate in Coronation.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Class and Club participants will be given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 tickets for parents to attend the coronation free of charge.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Miss Laney, Mr. Wildcat, and HOCO King/Queen participants will be given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 tickets for parents to attend the coronation free of charge.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tickets can be purchased at the door for $5 per person.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chemeClr val="tx1">
                    <a:lumMod val="75000"/>
                  </a:schemeClr>
                </a:solidFill>
              </a:rPr>
              <a:t>Children under 5 years old are free.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Masks are optional!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21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70" y="231925"/>
            <a:ext cx="11691256" cy="150876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Coronation Practices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5944" y="2599509"/>
            <a:ext cx="3579221" cy="286076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5164" y="1894115"/>
            <a:ext cx="8416835" cy="485938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Practices will begin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25</a:t>
            </a:r>
            <a:r>
              <a:rPr lang="en-US" sz="32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3:20 – 4:30 pm.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Practices will run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Monday  – Thursday from September 25</a:t>
            </a:r>
            <a:r>
              <a:rPr lang="en-US" sz="32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October 18</a:t>
            </a:r>
            <a:r>
              <a:rPr lang="en-US" sz="32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Coronation  practices will be held in the Old Gym.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BE ON TIME!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It is recommended that ladies bring the heels they plan on wearing or a similar pair to practice walking and dancing.</a:t>
            </a:r>
            <a:endParaRPr lang="en-US" sz="2400" dirty="0">
              <a:solidFill>
                <a:schemeClr val="tx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46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8" y="231924"/>
            <a:ext cx="11874136" cy="150876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Coronation 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8" y="2011679"/>
            <a:ext cx="11874136" cy="484632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chemeClr val="tx1">
                    <a:lumMod val="75000"/>
                  </a:schemeClr>
                </a:solidFill>
              </a:rPr>
              <a:t>A traditional part of the Coronation  which consist of various dances taught by Choreographer: Mr. Willingham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chemeClr val="tx1">
                    <a:lumMod val="75000"/>
                  </a:schemeClr>
                </a:solidFill>
              </a:rPr>
              <a:t>Girls Dance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chemeClr val="tx1">
                    <a:lumMod val="75000"/>
                  </a:schemeClr>
                </a:solidFill>
              </a:rPr>
              <a:t>Boys Dance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chemeClr val="tx1">
                    <a:lumMod val="75000"/>
                  </a:schemeClr>
                </a:solidFill>
              </a:rPr>
              <a:t>Couples Dance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2278" b="26448"/>
          <a:stretch/>
        </p:blipFill>
        <p:spPr>
          <a:xfrm>
            <a:off x="8144670" y="4687791"/>
            <a:ext cx="3899284" cy="2026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0" t="29832" r="5570"/>
          <a:stretch/>
        </p:blipFill>
        <p:spPr>
          <a:xfrm>
            <a:off x="9201132" y="2690948"/>
            <a:ext cx="2529814" cy="2312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7" r="15469"/>
          <a:stretch/>
        </p:blipFill>
        <p:spPr>
          <a:xfrm>
            <a:off x="4558394" y="3984171"/>
            <a:ext cx="3586276" cy="273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28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284176"/>
            <a:ext cx="11848012" cy="150876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Elephant" panose="02020904090505020303" pitchFamily="18" charset="0"/>
              </a:rPr>
              <a:t>Escorts/Class &amp; Club Kings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7" y="1933303"/>
            <a:ext cx="11848012" cy="482019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Male advisors work closely with the Escorts/Kings during Coronation practices and on Coronation night.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Escorts and all KINGS  may use the services of our business partner that handles the low cost for tuxedos for the Coronation at </a:t>
            </a:r>
            <a:r>
              <a:rPr lang="en-US" sz="2800" b="1" i="1" dirty="0">
                <a:solidFill>
                  <a:schemeClr val="tx1">
                    <a:lumMod val="75000"/>
                  </a:schemeClr>
                </a:solidFill>
              </a:rPr>
              <a:t>International Formal Wear.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The estimated tuxedo rental fee is </a:t>
            </a:r>
            <a:r>
              <a:rPr lang="en-US" sz="2800" b="1" dirty="0">
                <a:solidFill>
                  <a:srgbClr val="FF0000"/>
                </a:solidFill>
              </a:rPr>
              <a:t>$124.90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. A down payment of </a:t>
            </a:r>
            <a:r>
              <a:rPr lang="en-US" sz="2800" b="1" dirty="0">
                <a:solidFill>
                  <a:srgbClr val="FF0000"/>
                </a:solidFill>
              </a:rPr>
              <a:t>$50.00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is required at the time of the measurement. Must have parent / guardian with valid ID. 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deposit = no measurement!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Remaining balance will be due at time of pickup.</a:t>
            </a:r>
            <a:r>
              <a:rPr lang="en-US" sz="28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Parents will be responsible for returning the Tux by the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Sunday, October 22</a:t>
            </a:r>
            <a:r>
              <a:rPr lang="en-US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following the conclusions of Coronation, Parade, and Homecoming Game.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not returned by the date, there will be a set fee of $20.00 per day! </a:t>
            </a:r>
          </a:p>
          <a:p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0658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751</TotalTime>
  <Words>2415</Words>
  <Application>Microsoft Office PowerPoint</Application>
  <PresentationFormat>Widescreen</PresentationFormat>
  <Paragraphs>277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Corbel</vt:lpstr>
      <vt:lpstr>Elephant</vt:lpstr>
      <vt:lpstr>Wingdings</vt:lpstr>
      <vt:lpstr>Banded</vt:lpstr>
      <vt:lpstr>Lucy C. Laney Homecoming  </vt:lpstr>
      <vt:lpstr>Meeting Agenda</vt:lpstr>
      <vt:lpstr>Application Process</vt:lpstr>
      <vt:lpstr>Coronation</vt:lpstr>
      <vt:lpstr>Coronation Overview</vt:lpstr>
      <vt:lpstr>Coronation Overview</vt:lpstr>
      <vt:lpstr>Coronation Practices</vt:lpstr>
      <vt:lpstr>Coronation Dance</vt:lpstr>
      <vt:lpstr>Escorts/Class &amp; Club Kings</vt:lpstr>
      <vt:lpstr>Homecoming Parade</vt:lpstr>
      <vt:lpstr>Homecoming Parade</vt:lpstr>
      <vt:lpstr>Homecoming Parade</vt:lpstr>
      <vt:lpstr>Miss Laney &amp;  Mr. Wildcat</vt:lpstr>
      <vt:lpstr>Miss Laney/Mr. Wildcat Candidates  Estimated Total Cost</vt:lpstr>
      <vt:lpstr>Academic &amp; Discipline  Expectations</vt:lpstr>
      <vt:lpstr>Miss Laney  Candidates Attire</vt:lpstr>
      <vt:lpstr>Mr. Wildcat Candidates Attire  </vt:lpstr>
      <vt:lpstr>Mr. Wildcat and Miss Laney Speeches</vt:lpstr>
      <vt:lpstr>PowerPoint Presentation</vt:lpstr>
      <vt:lpstr>Homecoming  King &amp; Queen</vt:lpstr>
      <vt:lpstr>Homecoming King &amp; Queen Candidates  Estimated Cost </vt:lpstr>
      <vt:lpstr>Academic &amp; Discipline  Expectations</vt:lpstr>
      <vt:lpstr>Homecoming Queen  Candidates Attire  </vt:lpstr>
      <vt:lpstr>Homecoming King Attire  </vt:lpstr>
      <vt:lpstr>PowerPoint Presentation</vt:lpstr>
      <vt:lpstr>Class Kings  and Queens</vt:lpstr>
      <vt:lpstr>Class Queens/Kings  Estimated Costs</vt:lpstr>
      <vt:lpstr>Academic &amp; Discipline  Expectations</vt:lpstr>
      <vt:lpstr>Class Queens  Candidates Attire  </vt:lpstr>
      <vt:lpstr>Class Kings Attire </vt:lpstr>
      <vt:lpstr>Club Kings  and Queens</vt:lpstr>
      <vt:lpstr>Club Queens/Kings  Estimated Costs</vt:lpstr>
      <vt:lpstr>Academic &amp; Discipline  Expectations</vt:lpstr>
      <vt:lpstr>Club Queens Attire  </vt:lpstr>
      <vt:lpstr>Club Kings Attire </vt:lpstr>
      <vt:lpstr>Campaigning</vt:lpstr>
      <vt:lpstr>Campaign Requirements </vt:lpstr>
      <vt:lpstr>Campaign Requirements </vt:lpstr>
      <vt:lpstr>QUESTIONS        We will now open the Floor for questions. Please raise Your hand and wait to be called on to ensure everyone gets a chance to ask their question and get the right information.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Laney Homecoming</dc:title>
  <dc:creator>Corley, Amanda</dc:creator>
  <cp:lastModifiedBy>Holmes, Amanda</cp:lastModifiedBy>
  <cp:revision>39</cp:revision>
  <dcterms:created xsi:type="dcterms:W3CDTF">2022-08-21T15:06:11Z</dcterms:created>
  <dcterms:modified xsi:type="dcterms:W3CDTF">2023-09-06T21:41:44Z</dcterms:modified>
</cp:coreProperties>
</file>